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8" r:id="rId7"/>
    <p:sldId id="269" r:id="rId8"/>
    <p:sldId id="260" r:id="rId9"/>
    <p:sldId id="270" r:id="rId10"/>
    <p:sldId id="271" r:id="rId11"/>
    <p:sldId id="272" r:id="rId12"/>
    <p:sldId id="262" r:id="rId13"/>
    <p:sldId id="267" r:id="rId14"/>
    <p:sldId id="266" r:id="rId15"/>
    <p:sldId id="263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F2A-15FD-934E-A942-A5721E1E171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01-1FF1-C44F-9F84-63145AC6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F2A-15FD-934E-A942-A5721E1E171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01-1FF1-C44F-9F84-63145AC6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1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F2A-15FD-934E-A942-A5721E1E171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01-1FF1-C44F-9F84-63145AC6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0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F2A-15FD-934E-A942-A5721E1E171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01-1FF1-C44F-9F84-63145AC6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3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F2A-15FD-934E-A942-A5721E1E171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01-1FF1-C44F-9F84-63145AC6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1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F2A-15FD-934E-A942-A5721E1E171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01-1FF1-C44F-9F84-63145AC6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F2A-15FD-934E-A942-A5721E1E171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01-1FF1-C44F-9F84-63145AC6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F2A-15FD-934E-A942-A5721E1E171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01-1FF1-C44F-9F84-63145AC6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F2A-15FD-934E-A942-A5721E1E171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01-1FF1-C44F-9F84-63145AC6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5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F2A-15FD-934E-A942-A5721E1E171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01-1FF1-C44F-9F84-63145AC6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8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F2A-15FD-934E-A942-A5721E1E171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01-1FF1-C44F-9F84-63145AC6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AF2A-15FD-934E-A942-A5721E1E171B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A301-1FF1-C44F-9F84-63145AC6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Honors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 to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constants in an experiment are all the factors that the experimenter attempts to keep the same. </a:t>
            </a:r>
            <a:endParaRPr lang="en-US" dirty="0" smtClean="0"/>
          </a:p>
          <a:p>
            <a:r>
              <a:rPr lang="en-US" dirty="0" smtClean="0"/>
              <a:t>Also called </a:t>
            </a:r>
            <a:r>
              <a:rPr lang="en-US" smtClean="0"/>
              <a:t>controlled variables.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1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Trials refer to replicate groups that are exposed to the same conditions in an experiment.</a:t>
            </a:r>
          </a:p>
          <a:p>
            <a:r>
              <a:rPr lang="en-US" dirty="0" smtClean="0"/>
              <a:t>The more trials you have, the more confident you can be in the outcome.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7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D1505"/>
                </a:solidFill>
              </a:rPr>
              <a:t>Collect and Analyze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data can be transformed (changed) to highlight important trends.</a:t>
            </a:r>
          </a:p>
          <a:p>
            <a:r>
              <a:rPr lang="en-US" dirty="0" smtClean="0"/>
              <a:t>Common transformations include tallies, percentages, and rates.</a:t>
            </a:r>
          </a:p>
          <a:p>
            <a:r>
              <a:rPr lang="en-US" dirty="0" smtClean="0"/>
              <a:t>Modify the procedure if needed.</a:t>
            </a:r>
          </a:p>
          <a:p>
            <a:r>
              <a:rPr lang="en-US" dirty="0" smtClean="0"/>
              <a:t>Confirm the results by retesting.</a:t>
            </a:r>
          </a:p>
          <a:p>
            <a:r>
              <a:rPr lang="en-US" dirty="0" smtClean="0"/>
              <a:t>Include tables, graphs, and photographs.</a:t>
            </a:r>
            <a:endParaRPr lang="en-US" u="sng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8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D1505"/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a statement that accepts or rejects the hypothesis.</a:t>
            </a:r>
          </a:p>
          <a:p>
            <a:r>
              <a:rPr lang="en-US" dirty="0" smtClean="0"/>
              <a:t>Make recommendations for further study and possible improvements to the procedure.</a:t>
            </a:r>
            <a:endParaRPr lang="en-US" u="sng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0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D1505"/>
                </a:solidFill>
              </a:rPr>
              <a:t>Communicate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prepared to present the project to an audience.</a:t>
            </a:r>
          </a:p>
          <a:p>
            <a:r>
              <a:rPr lang="en-US" dirty="0" smtClean="0"/>
              <a:t>Expect questions from the audience. </a:t>
            </a:r>
          </a:p>
          <a:p>
            <a:r>
              <a:rPr lang="en-US" dirty="0" smtClean="0"/>
              <a:t>Communication can be oral, written, or a combination of both.</a:t>
            </a:r>
          </a:p>
          <a:p>
            <a:r>
              <a:rPr lang="en-US" dirty="0" smtClean="0"/>
              <a:t>Communication should be suited to the desired audience.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2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drawings record what a specimen looks like and records its most important features.</a:t>
            </a:r>
          </a:p>
          <a:p>
            <a:r>
              <a:rPr lang="en-US" dirty="0" smtClean="0"/>
              <a:t>Biological drawing record what is actually seen.</a:t>
            </a:r>
          </a:p>
          <a:p>
            <a:r>
              <a:rPr lang="en-US" dirty="0" smtClean="0"/>
              <a:t>They can focus on only those structures under current investigation.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Theory is a cornerstone of modern biology.</a:t>
            </a:r>
          </a:p>
          <a:p>
            <a:pPr lvl="1"/>
            <a:r>
              <a:rPr lang="en-US" dirty="0" smtClean="0"/>
              <a:t>All living organisms are composed of one or more cells.</a:t>
            </a:r>
          </a:p>
          <a:p>
            <a:pPr lvl="1"/>
            <a:r>
              <a:rPr lang="en-US" dirty="0" smtClean="0"/>
              <a:t>Cells are the basic units of structure and organization in living things.</a:t>
            </a:r>
          </a:p>
          <a:p>
            <a:pPr lvl="1"/>
            <a:r>
              <a:rPr lang="en-US" dirty="0" smtClean="0"/>
              <a:t>All cells come from existing cells.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9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Prokaryotic Cells (Prokaryotes)</a:t>
            </a:r>
          </a:p>
          <a:p>
            <a:pPr lvl="1"/>
            <a:r>
              <a:rPr lang="en-US" dirty="0" smtClean="0"/>
              <a:t>pro: before; </a:t>
            </a:r>
            <a:r>
              <a:rPr lang="en-US" dirty="0" err="1" smtClean="0"/>
              <a:t>karyon</a:t>
            </a:r>
            <a:r>
              <a:rPr lang="en-US" dirty="0" smtClean="0"/>
              <a:t>: kernel/nucleus</a:t>
            </a:r>
          </a:p>
          <a:p>
            <a:pPr lvl="1"/>
            <a:r>
              <a:rPr lang="en-US" dirty="0" smtClean="0"/>
              <a:t>Bacterial cells</a:t>
            </a:r>
          </a:p>
          <a:p>
            <a:pPr lvl="1"/>
            <a:r>
              <a:rPr lang="en-US" dirty="0" smtClean="0"/>
              <a:t>Do not have a membrane-bound nucleus or any other membrane bound organelles</a:t>
            </a:r>
          </a:p>
          <a:p>
            <a:pPr lvl="1"/>
            <a:r>
              <a:rPr lang="en-US" dirty="0" smtClean="0"/>
              <a:t>Small, single cells (unicellular), 0.5-10 </a:t>
            </a:r>
            <a:r>
              <a:rPr lang="en-US" dirty="0" err="1" smtClean="0"/>
              <a:t>μm</a:t>
            </a:r>
            <a:endParaRPr lang="en-US" dirty="0" smtClean="0"/>
          </a:p>
          <a:p>
            <a:pPr lvl="1"/>
            <a:r>
              <a:rPr lang="en-US" dirty="0" smtClean="0"/>
              <a:t>Very little internal cellular organization</a:t>
            </a:r>
          </a:p>
          <a:p>
            <a:pPr lvl="1"/>
            <a:r>
              <a:rPr lang="en-US" dirty="0" smtClean="0"/>
              <a:t>Peptidoglycan cell wall surrounds cell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5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782"/>
            <a:ext cx="8229600" cy="5575381"/>
          </a:xfrm>
        </p:spPr>
        <p:txBody>
          <a:bodyPr/>
          <a:lstStyle/>
          <a:p>
            <a:r>
              <a:rPr lang="en-US" dirty="0" smtClean="0"/>
              <a:t>Eukaryotic Cells (Eukaryotes)</a:t>
            </a:r>
          </a:p>
          <a:p>
            <a:pPr lvl="1"/>
            <a:r>
              <a:rPr lang="en-US" dirty="0" err="1" smtClean="0"/>
              <a:t>Eu</a:t>
            </a:r>
            <a:r>
              <a:rPr lang="en-US" dirty="0" smtClean="0"/>
              <a:t>: true (true nucleus)</a:t>
            </a:r>
          </a:p>
          <a:p>
            <a:pPr lvl="1"/>
            <a:r>
              <a:rPr lang="en-US" dirty="0" smtClean="0"/>
              <a:t>Membrane-bound nucleus, other membrane-bound organelles</a:t>
            </a:r>
          </a:p>
          <a:p>
            <a:pPr lvl="1"/>
            <a:r>
              <a:rPr lang="en-US" dirty="0" smtClean="0"/>
              <a:t>Large, unicellular or multicellular, 30-150 </a:t>
            </a:r>
            <a:r>
              <a:rPr lang="en-US" dirty="0" err="1" smtClean="0"/>
              <a:t>μm</a:t>
            </a:r>
            <a:endParaRPr lang="en-US" dirty="0" smtClean="0"/>
          </a:p>
          <a:p>
            <a:pPr lvl="1"/>
            <a:r>
              <a:rPr lang="en-US" dirty="0" smtClean="0"/>
              <a:t>More complex, more internal cellular structure and organization</a:t>
            </a:r>
          </a:p>
          <a:p>
            <a:pPr lvl="1"/>
            <a:r>
              <a:rPr lang="en-US" dirty="0" smtClean="0"/>
              <a:t>If cell wall is present, it is made of cellulose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1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472"/>
            <a:ext cx="8229600" cy="5284691"/>
          </a:xfrm>
        </p:spPr>
        <p:txBody>
          <a:bodyPr/>
          <a:lstStyle/>
          <a:p>
            <a:r>
              <a:rPr lang="en-US" dirty="0" smtClean="0"/>
              <a:t>Organelles are specialized structures within eukaryotic cells that carry out specialized functions for the cell.</a:t>
            </a:r>
          </a:p>
          <a:p>
            <a:r>
              <a:rPr lang="en-US" dirty="0" smtClean="0"/>
              <a:t>In multicellular organisms, cells are also specialized to carry out specific roles.</a:t>
            </a:r>
          </a:p>
          <a:p>
            <a:pPr lvl="1"/>
            <a:r>
              <a:rPr lang="en-US" dirty="0" smtClean="0"/>
              <a:t>Skin (epithelial) cells</a:t>
            </a:r>
          </a:p>
          <a:p>
            <a:pPr lvl="1"/>
            <a:r>
              <a:rPr lang="en-US" dirty="0" smtClean="0"/>
              <a:t>Muscle cells</a:t>
            </a:r>
          </a:p>
          <a:p>
            <a:pPr lvl="1"/>
            <a:r>
              <a:rPr lang="en-US" dirty="0" smtClean="0"/>
              <a:t>Red blood cells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698" y="4949136"/>
            <a:ext cx="1569370" cy="1177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405" y="4949136"/>
            <a:ext cx="1569370" cy="1177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530" y="4949136"/>
            <a:ext cx="1381728" cy="11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5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8723"/>
          </a:xfrm>
        </p:spPr>
        <p:txBody>
          <a:bodyPr>
            <a:normAutofit/>
          </a:bodyPr>
          <a:lstStyle/>
          <a:p>
            <a:r>
              <a:rPr lang="en-US" dirty="0" smtClean="0"/>
              <a:t>Scientific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360"/>
            <a:ext cx="8229600" cy="53242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hlink"/>
                </a:solidFill>
              </a:rPr>
              <a:t>Scientific Method</a:t>
            </a:r>
            <a:r>
              <a:rPr lang="en-US" dirty="0" smtClean="0"/>
              <a:t> involves a series of steps that are used to investigate a natural occurrence.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AD1505"/>
                </a:solidFill>
              </a:rPr>
              <a:t>Problem/Question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AD1505"/>
                </a:solidFill>
              </a:rPr>
              <a:t>Observation/Research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AD1505"/>
                </a:solidFill>
              </a:rPr>
              <a:t>Formulate a Hypothesis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AD1505"/>
                </a:solidFill>
              </a:rPr>
              <a:t>Experiment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AD1505"/>
                </a:solidFill>
              </a:rPr>
              <a:t>Collect and Analyze Results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AD1505"/>
                </a:solidFill>
              </a:rPr>
              <a:t>Conclusion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AD1505"/>
                </a:solidFill>
              </a:rPr>
              <a:t>Communicate the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4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Organization:</a:t>
            </a:r>
          </a:p>
          <a:p>
            <a:pPr lvl="1"/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Tissues</a:t>
            </a:r>
          </a:p>
          <a:p>
            <a:pPr lvl="1"/>
            <a:r>
              <a:rPr lang="en-US" dirty="0" smtClean="0"/>
              <a:t>Organs</a:t>
            </a:r>
          </a:p>
          <a:p>
            <a:pPr lvl="1"/>
            <a:r>
              <a:rPr lang="en-US" dirty="0" smtClean="0"/>
              <a:t>Organ Systems</a:t>
            </a:r>
          </a:p>
          <a:p>
            <a:pPr lvl="1"/>
            <a:r>
              <a:rPr lang="en-US" dirty="0" smtClean="0"/>
              <a:t>Organism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9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Theory of Evolution is a cornerstone of modern biology.</a:t>
            </a:r>
          </a:p>
          <a:p>
            <a:pPr lvl="1"/>
            <a:r>
              <a:rPr lang="en-US" b="1" dirty="0" smtClean="0">
                <a:latin typeface="Arial" charset="0"/>
              </a:rPr>
              <a:t>Evolution</a:t>
            </a:r>
            <a:r>
              <a:rPr lang="en-US" dirty="0" smtClean="0">
                <a:latin typeface="Arial" charset="0"/>
              </a:rPr>
              <a:t>: A cumulative change in the inherited characteristics of a population over time.</a:t>
            </a:r>
          </a:p>
          <a:p>
            <a:pPr lvl="1"/>
            <a:r>
              <a:rPr lang="en-US" b="1" dirty="0" smtClean="0">
                <a:latin typeface="Arial" charset="0"/>
              </a:rPr>
              <a:t>Natural Selection</a:t>
            </a:r>
            <a:r>
              <a:rPr lang="en-US" dirty="0" smtClean="0">
                <a:latin typeface="Arial" charset="0"/>
              </a:rPr>
              <a:t>: Organisms that are better suited to their environment are more likely to survive and produce offspring.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683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for evolution comes from a vast collection of observations made by many scientists in many places over many years.</a:t>
            </a:r>
          </a:p>
        </p:txBody>
      </p:sp>
    </p:spTree>
    <p:extLst>
      <p:ext uri="{BB962C8B-B14F-4D97-AF65-F5344CB8AC3E}">
        <p14:creationId xmlns:p14="http://schemas.microsoft.com/office/powerpoint/2010/main" val="212784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1888"/>
            <a:ext cx="8229600" cy="6257495"/>
          </a:xfrm>
        </p:spPr>
        <p:txBody>
          <a:bodyPr/>
          <a:lstStyle/>
          <a:p>
            <a:r>
              <a:rPr lang="en-US" dirty="0" smtClean="0"/>
              <a:t>Types of Evidence:</a:t>
            </a:r>
          </a:p>
          <a:p>
            <a:pPr lvl="1"/>
            <a:r>
              <a:rPr lang="en-US" dirty="0" smtClean="0"/>
              <a:t>Fossil record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Homologous structures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Embryology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89" y="640043"/>
            <a:ext cx="3860410" cy="2059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477" y="3014518"/>
            <a:ext cx="3434222" cy="2178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289" y="5326683"/>
            <a:ext cx="4826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9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D1505"/>
                </a:solidFill>
              </a:rPr>
              <a:t>Problem/Question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question or problem that can be solved through experimentation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How does </a:t>
            </a:r>
            <a:r>
              <a:rPr lang="en-US" u="sng" dirty="0" smtClean="0"/>
              <a:t>		a		</a:t>
            </a:r>
            <a:r>
              <a:rPr lang="en-US" dirty="0" smtClean="0"/>
              <a:t> affect </a:t>
            </a:r>
            <a:r>
              <a:rPr lang="en-US" u="sng" dirty="0" smtClean="0"/>
              <a:t>		b		</a:t>
            </a:r>
            <a:r>
              <a:rPr lang="en-US" dirty="0" smtClean="0"/>
              <a:t>?</a:t>
            </a:r>
          </a:p>
          <a:p>
            <a:endParaRPr lang="en-US" u="sng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2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D1505"/>
                </a:solidFill>
              </a:rPr>
              <a:t>Observation/Research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observations and research your topic of interest.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7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D1505"/>
                </a:solidFill>
              </a:rPr>
              <a:t>Formulate a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Predict a possible answer to the problem or question.</a:t>
            </a:r>
          </a:p>
          <a:p>
            <a:r>
              <a:rPr lang="en-US" sz="2000" dirty="0" smtClean="0"/>
              <a:t> </a:t>
            </a:r>
            <a:r>
              <a:rPr lang="en-US" sz="2800" dirty="0" smtClean="0"/>
              <a:t>The hypothesis is an educated idea about the relationship between the independent and dependent variables.</a:t>
            </a:r>
            <a:endParaRPr lang="en-US" sz="2800" dirty="0" smtClean="0">
              <a:solidFill>
                <a:srgbClr val="AD1505"/>
              </a:solidFill>
            </a:endParaRPr>
          </a:p>
          <a:p>
            <a:r>
              <a:rPr lang="en-US" sz="2800" dirty="0" smtClean="0"/>
              <a:t>If-then format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Example: If </a:t>
            </a:r>
            <a:r>
              <a:rPr lang="en-US" sz="2800" u="sng" dirty="0" smtClean="0">
                <a:solidFill>
                  <a:srgbClr val="000000"/>
                </a:solidFill>
              </a:rPr>
              <a:t>soil temperatures</a:t>
            </a:r>
            <a:r>
              <a:rPr lang="en-US" sz="2800" dirty="0" smtClean="0">
                <a:solidFill>
                  <a:srgbClr val="000000"/>
                </a:solidFill>
              </a:rPr>
              <a:t> rise, then </a:t>
            </a:r>
            <a:r>
              <a:rPr lang="en-US" sz="2800" u="sng" dirty="0" smtClean="0">
                <a:solidFill>
                  <a:srgbClr val="000000"/>
                </a:solidFill>
              </a:rPr>
              <a:t>plant growth</a:t>
            </a:r>
            <a:r>
              <a:rPr lang="en-US" sz="2800" dirty="0" smtClean="0">
                <a:solidFill>
                  <a:srgbClr val="000000"/>
                </a:solidFill>
              </a:rPr>
              <a:t> will increase.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7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independent, or manipulated variable, is a factor that is intentionally varied by the experimenter.</a:t>
            </a:r>
          </a:p>
          <a:p>
            <a:r>
              <a:rPr lang="en-US" dirty="0" smtClean="0"/>
              <a:t>Using the sample hypothesis, you would choose the soil temperatures at which you plan to grow the plants.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8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r>
              <a:rPr lang="en-US" dirty="0" smtClean="0"/>
              <a:t>The dependent, or responding variable, is the factor that may change as a result of changes made in the independent variable.</a:t>
            </a:r>
          </a:p>
          <a:p>
            <a:r>
              <a:rPr lang="en-US" dirty="0" smtClean="0"/>
              <a:t>In our example, you just need to decide how you will measure plant growth– height of plant, mass of plant, number of leaves, etc.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2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AD1505"/>
                </a:solidFill>
              </a:rPr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and follow a </a:t>
            </a:r>
            <a:r>
              <a:rPr lang="en-US" dirty="0" smtClean="0">
                <a:solidFill>
                  <a:schemeClr val="hlink"/>
                </a:solidFill>
              </a:rPr>
              <a:t>procedure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Include a detailed </a:t>
            </a:r>
            <a:r>
              <a:rPr lang="en-US" dirty="0" smtClean="0">
                <a:solidFill>
                  <a:schemeClr val="hlink"/>
                </a:solidFill>
              </a:rPr>
              <a:t>materials</a:t>
            </a:r>
            <a:r>
              <a:rPr lang="en-US" dirty="0" smtClean="0"/>
              <a:t> list.</a:t>
            </a:r>
          </a:p>
          <a:p>
            <a:r>
              <a:rPr lang="en-US" dirty="0" smtClean="0"/>
              <a:t>The outcome must be measurable (quantifiable).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0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r>
              <a:rPr lang="en-US" dirty="0" smtClean="0"/>
              <a:t>The control group is exposed to the same conditions as the experimental group, except for the variable being tested.</a:t>
            </a:r>
          </a:p>
          <a:p>
            <a:r>
              <a:rPr lang="en-US" u="sng" dirty="0" smtClean="0">
                <a:solidFill>
                  <a:srgbClr val="000000"/>
                </a:solidFill>
              </a:rPr>
              <a:t>All</a:t>
            </a:r>
            <a:r>
              <a:rPr lang="en-US" dirty="0" smtClean="0">
                <a:solidFill>
                  <a:srgbClr val="000000"/>
                </a:solidFill>
              </a:rPr>
              <a:t> experiments should have a control group.</a:t>
            </a:r>
            <a:endParaRPr lang="en-US" u="sng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3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757</Words>
  <Application>Microsoft Macintosh PowerPoint</Application>
  <PresentationFormat>On-screen Show (4:3)</PresentationFormat>
  <Paragraphs>105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Honors Biology</vt:lpstr>
      <vt:lpstr>Scientific Investigation</vt:lpstr>
      <vt:lpstr>Problem/Question</vt:lpstr>
      <vt:lpstr>Observation/Research</vt:lpstr>
      <vt:lpstr>Formulate a Hypothesis</vt:lpstr>
      <vt:lpstr>Independent Variable</vt:lpstr>
      <vt:lpstr>Dependent Variable</vt:lpstr>
      <vt:lpstr>Experiment</vt:lpstr>
      <vt:lpstr>Control Group</vt:lpstr>
      <vt:lpstr>Constants</vt:lpstr>
      <vt:lpstr>Trials</vt:lpstr>
      <vt:lpstr>Collect and Analyze Results</vt:lpstr>
      <vt:lpstr>Conclusion</vt:lpstr>
      <vt:lpstr>Communicate the Results</vt:lpstr>
      <vt:lpstr>Biological Drawings</vt:lpstr>
      <vt:lpstr>Cell Theory</vt:lpstr>
      <vt:lpstr>Two Types of Cells</vt:lpstr>
      <vt:lpstr>PowerPoint Presentation</vt:lpstr>
      <vt:lpstr>PowerPoint Presentation</vt:lpstr>
      <vt:lpstr>Multicellular Organisms</vt:lpstr>
      <vt:lpstr>Evolution</vt:lpstr>
      <vt:lpstr>Evidence for Evolution</vt:lpstr>
      <vt:lpstr>PowerPoint Presentation</vt:lpstr>
    </vt:vector>
  </TitlesOfParts>
  <Company>SJUSD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Biology</dc:title>
  <dc:creator>SJUSD Staff</dc:creator>
  <cp:lastModifiedBy>SJUSD Staff</cp:lastModifiedBy>
  <cp:revision>12</cp:revision>
  <dcterms:created xsi:type="dcterms:W3CDTF">2016-06-29T23:13:46Z</dcterms:created>
  <dcterms:modified xsi:type="dcterms:W3CDTF">2016-08-29T22:07:36Z</dcterms:modified>
</cp:coreProperties>
</file>