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8" r:id="rId3"/>
    <p:sldId id="269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58" r:id="rId13"/>
    <p:sldId id="259" r:id="rId14"/>
    <p:sldId id="279" r:id="rId15"/>
    <p:sldId id="280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81" r:id="rId25"/>
    <p:sldId id="282" r:id="rId26"/>
    <p:sldId id="284" r:id="rId27"/>
    <p:sldId id="283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8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81FA-E9D2-FD4D-BA19-97623DA24D61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683D-ECC0-3546-B559-6BFE34924D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412" y="838200"/>
            <a:ext cx="5229012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Biochemistry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638800"/>
            <a:ext cx="50292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Building Blocks of Life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4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</a:p>
          <a:p>
            <a:pPr lvl="1"/>
            <a:r>
              <a:rPr lang="en-US" dirty="0" smtClean="0"/>
              <a:t>Water molecules hold together.</a:t>
            </a:r>
          </a:p>
          <a:p>
            <a:pPr lvl="1"/>
            <a:r>
              <a:rPr lang="en-US" dirty="0" smtClean="0"/>
              <a:t>Creates surface tension, allowing small objects (or insects) to float on water.</a:t>
            </a:r>
          </a:p>
          <a:p>
            <a:pPr lvl="1"/>
            <a:r>
              <a:rPr lang="en-US" dirty="0" smtClean="0"/>
              <a:t>Allows narrow columns of water to move up a tree for several hundred meters.</a:t>
            </a:r>
          </a:p>
          <a:p>
            <a:r>
              <a:rPr lang="en-US" dirty="0" smtClean="0"/>
              <a:t>Good Solvent</a:t>
            </a:r>
          </a:p>
          <a:p>
            <a:pPr lvl="1"/>
            <a:r>
              <a:rPr lang="en-US" dirty="0" smtClean="0"/>
              <a:t>Because water is a good solvent, many of the other molecules needed for life can dissolve in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0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chemistry – the study of compounds that contain bonds between carbon atoms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77" y="3429000"/>
            <a:ext cx="44069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/>
          <a:lstStyle/>
          <a:p>
            <a:r>
              <a:rPr lang="en-US" dirty="0" smtClean="0"/>
              <a:t>The Chemistry of Carbon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334000" cy="346519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Why is carbon special?</a:t>
            </a:r>
          </a:p>
          <a:p>
            <a:pPr lvl="1"/>
            <a:r>
              <a:rPr lang="en-US" dirty="0"/>
              <a:t>It has 4 valence (outer) electrons to form strong covalent bonds</a:t>
            </a:r>
          </a:p>
          <a:p>
            <a:pPr lvl="1"/>
            <a:r>
              <a:rPr lang="en-US" dirty="0"/>
              <a:t>Can bond with many elements and itself, including H, O. P, S, and N</a:t>
            </a:r>
          </a:p>
          <a:p>
            <a:pPr lvl="1"/>
            <a:r>
              <a:rPr lang="en-US" dirty="0"/>
              <a:t>Can form chains and rings to create large complex structures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08194"/>
            <a:ext cx="7086600" cy="212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905000"/>
            <a:ext cx="2946400" cy="212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76800" cy="5135562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Means </a:t>
            </a:r>
            <a:r>
              <a:rPr lang="en-US" sz="2400" u="sng" dirty="0" smtClean="0"/>
              <a:t>								</a:t>
            </a:r>
            <a:endParaRPr lang="en-US" sz="2400" dirty="0"/>
          </a:p>
          <a:p>
            <a:pPr lvl="0"/>
            <a:r>
              <a:rPr lang="en-US" sz="2400" dirty="0"/>
              <a:t>Built by a process called polymerization</a:t>
            </a:r>
          </a:p>
          <a:p>
            <a:pPr lvl="0"/>
            <a:r>
              <a:rPr lang="en-US" sz="2400" dirty="0"/>
              <a:t>Monomers – smaller units of macromolecules</a:t>
            </a:r>
          </a:p>
          <a:p>
            <a:pPr lvl="0"/>
            <a:r>
              <a:rPr lang="en-US" sz="2400" dirty="0"/>
              <a:t>Polymers – a macromolecule (made of monomers that are similar or different)</a:t>
            </a:r>
          </a:p>
          <a:p>
            <a:pPr lvl="0"/>
            <a:r>
              <a:rPr lang="en-US" sz="2400" dirty="0"/>
              <a:t>4 major groups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599"/>
          </a:xfrm>
        </p:spPr>
        <p:txBody>
          <a:bodyPr>
            <a:normAutofit/>
          </a:bodyPr>
          <a:lstStyle/>
          <a:p>
            <a:r>
              <a:rPr lang="en-US" dirty="0" smtClean="0"/>
              <a:t>A water molecule is released for each bond that it formed.</a:t>
            </a:r>
          </a:p>
          <a:p>
            <a:r>
              <a:rPr lang="en-US" dirty="0" smtClean="0"/>
              <a:t>Monomers link together to form polymers.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71832"/>
            <a:ext cx="6566954" cy="33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Polymers are broken down into monomers.</a:t>
            </a:r>
          </a:p>
          <a:p>
            <a:r>
              <a:rPr lang="en-US" dirty="0" smtClean="0"/>
              <a:t>For each bond broken, one water molecule is used.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1" y="3886200"/>
            <a:ext cx="8102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Compounds made up of carbon, hydrogen and oxygen, usually in a 1:2:1 ratio</a:t>
            </a:r>
          </a:p>
          <a:p>
            <a:pPr lvl="1"/>
            <a:r>
              <a:rPr lang="en-US" dirty="0"/>
              <a:t>Primary energy source</a:t>
            </a:r>
          </a:p>
          <a:p>
            <a:pPr lvl="1"/>
            <a:r>
              <a:rPr lang="en-US" dirty="0"/>
              <a:t>Also used for structural purposes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43363"/>
            <a:ext cx="172720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Simple Sugars</a:t>
            </a:r>
          </a:p>
          <a:p>
            <a:pPr lvl="2"/>
            <a:r>
              <a:rPr lang="en-US" dirty="0"/>
              <a:t>Monosaccharide – simple sugars, </a:t>
            </a:r>
            <a:r>
              <a:rPr lang="en-US" dirty="0" smtClean="0"/>
              <a:t>this is the carbohydrate </a:t>
            </a:r>
            <a:r>
              <a:rPr lang="en-US" dirty="0"/>
              <a:t>monomer</a:t>
            </a:r>
          </a:p>
          <a:p>
            <a:pPr lvl="3"/>
            <a:r>
              <a:rPr lang="en-US" dirty="0" smtClean="0"/>
              <a:t>Ex: Glucose</a:t>
            </a:r>
            <a:r>
              <a:rPr lang="en-US" dirty="0"/>
              <a:t>, </a:t>
            </a:r>
            <a:r>
              <a:rPr lang="en-US" dirty="0" err="1"/>
              <a:t>Galactose</a:t>
            </a:r>
            <a:r>
              <a:rPr lang="en-US" dirty="0"/>
              <a:t>, and Fructose</a:t>
            </a:r>
          </a:p>
          <a:p>
            <a:pPr lvl="2"/>
            <a:r>
              <a:rPr lang="en-US" dirty="0"/>
              <a:t>Disaccharides – two simple sugars joined together</a:t>
            </a:r>
          </a:p>
          <a:p>
            <a:pPr lvl="3"/>
            <a:r>
              <a:rPr lang="en-US" dirty="0"/>
              <a:t>Ex: table sugar </a:t>
            </a:r>
            <a:r>
              <a:rPr lang="en-US" dirty="0" smtClean="0"/>
              <a:t>is made of </a:t>
            </a:r>
            <a:r>
              <a:rPr lang="en-US" dirty="0"/>
              <a:t>glucose and fructose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274638"/>
            <a:ext cx="2692400" cy="180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76328"/>
            <a:ext cx="2919205" cy="258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066800"/>
            <a:ext cx="7124700" cy="3810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Complex Carbohydrates</a:t>
            </a:r>
          </a:p>
          <a:p>
            <a:pPr lvl="2"/>
            <a:r>
              <a:rPr lang="en-US" dirty="0"/>
              <a:t>Large molecules formed from </a:t>
            </a:r>
            <a:r>
              <a:rPr lang="en-US" dirty="0" smtClean="0"/>
              <a:t>monosaccharides</a:t>
            </a:r>
            <a:endParaRPr lang="en-US" dirty="0"/>
          </a:p>
          <a:p>
            <a:pPr lvl="2"/>
            <a:r>
              <a:rPr lang="en-US" dirty="0"/>
              <a:t>Ex: Glycogen “animal starch” store of excess sugar for muscle contraction</a:t>
            </a:r>
          </a:p>
          <a:p>
            <a:pPr lvl="2"/>
            <a:r>
              <a:rPr lang="en-US" dirty="0"/>
              <a:t>Ex: Starch (stores excess sugar) and Cellulose (for strength)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4343400"/>
            <a:ext cx="47625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Made mostly of carbon and hydrogen</a:t>
            </a:r>
          </a:p>
          <a:p>
            <a:pPr lvl="1"/>
            <a:r>
              <a:rPr lang="en-US" dirty="0"/>
              <a:t>Many different kinds</a:t>
            </a:r>
          </a:p>
          <a:p>
            <a:pPr lvl="1"/>
            <a:r>
              <a:rPr lang="en-US" dirty="0"/>
              <a:t>Not soluble in water</a:t>
            </a:r>
          </a:p>
          <a:p>
            <a:pPr lvl="1"/>
            <a:r>
              <a:rPr lang="en-US" dirty="0"/>
              <a:t>Used as a secondary energy source</a:t>
            </a:r>
          </a:p>
          <a:p>
            <a:pPr lvl="1"/>
            <a:r>
              <a:rPr lang="en-US" dirty="0"/>
              <a:t>Used in biological membranes and waterproof coverings</a:t>
            </a:r>
          </a:p>
          <a:p>
            <a:pPr lvl="1"/>
            <a:r>
              <a:rPr lang="en-US" dirty="0"/>
              <a:t>Some are used as chemical messengers (ex. Steroids, hormones)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9" y="1600200"/>
            <a:ext cx="3526321" cy="406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Atoms, Molecules, &amp;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Atoms: Basic building blocks of all matter</a:t>
            </a:r>
          </a:p>
          <a:p>
            <a:pPr lvl="1"/>
            <a:r>
              <a:rPr lang="en-US" dirty="0" smtClean="0"/>
              <a:t>Most common elements present in living things are carbon, hydrogen, oxygen, nitrogen, phosphorus, and sulfur</a:t>
            </a:r>
          </a:p>
          <a:p>
            <a:pPr lvl="1"/>
            <a:r>
              <a:rPr lang="en-US" dirty="0" smtClean="0"/>
              <a:t>Remember: </a:t>
            </a:r>
          </a:p>
          <a:p>
            <a:endParaRPr lang="en-US" dirty="0"/>
          </a:p>
          <a:p>
            <a:r>
              <a:rPr lang="en-US" dirty="0" smtClean="0"/>
              <a:t>Ions: Atoms or groups of atoms having a positive or negative charge.</a:t>
            </a:r>
          </a:p>
          <a:p>
            <a:pPr lvl="1"/>
            <a:r>
              <a:rPr lang="en-US" dirty="0" smtClean="0"/>
              <a:t>Positive ions are atoms that have given up electrons</a:t>
            </a:r>
          </a:p>
          <a:p>
            <a:pPr lvl="1"/>
            <a:r>
              <a:rPr lang="en-US" dirty="0" smtClean="0"/>
              <a:t>Negative ions are atoms that have gained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4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99720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Monomer</a:t>
            </a:r>
          </a:p>
          <a:p>
            <a:pPr lvl="2"/>
            <a:r>
              <a:rPr lang="en-US" dirty="0"/>
              <a:t>Glycerol</a:t>
            </a:r>
          </a:p>
          <a:p>
            <a:pPr lvl="2"/>
            <a:r>
              <a:rPr lang="en-US" dirty="0"/>
              <a:t>Fatty Acids</a:t>
            </a:r>
          </a:p>
          <a:p>
            <a:pPr lvl="1"/>
            <a:r>
              <a:rPr lang="en-US" dirty="0"/>
              <a:t>Saturated – No carbon double bonds, saturated with hydrogen in fatty acid</a:t>
            </a:r>
          </a:p>
          <a:p>
            <a:pPr lvl="1"/>
            <a:r>
              <a:rPr lang="en-US" dirty="0"/>
              <a:t>Unsaturated – At least one carbon double bond in fatty acid (liquid at room temperature)</a:t>
            </a:r>
          </a:p>
          <a:p>
            <a:pPr lvl="1"/>
            <a:r>
              <a:rPr lang="en-US" dirty="0"/>
              <a:t>Polyunsaturated – More than one carbon double bond in fatty acid (liquid at room temperature)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65" y="3911601"/>
            <a:ext cx="4707835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3474720" cy="386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486400" cy="5207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Macromolecules containing hydrogen, oxygen, nitrogen, carbon and phosphorus</a:t>
            </a:r>
          </a:p>
          <a:p>
            <a:pPr lvl="1"/>
            <a:r>
              <a:rPr lang="en-US" dirty="0"/>
              <a:t>Monomer – Nucleotides, which consists of three </a:t>
            </a:r>
            <a:r>
              <a:rPr lang="en-US" dirty="0" smtClean="0"/>
              <a:t>parts: a  </a:t>
            </a:r>
            <a:r>
              <a:rPr lang="en-US" dirty="0"/>
              <a:t>5</a:t>
            </a:r>
            <a:r>
              <a:rPr lang="en-US" dirty="0" smtClean="0"/>
              <a:t>-carbon </a:t>
            </a:r>
            <a:r>
              <a:rPr lang="en-US" dirty="0"/>
              <a:t>sugar, a phosphate group, and a nitrogen base</a:t>
            </a:r>
          </a:p>
          <a:p>
            <a:pPr lvl="1"/>
            <a:r>
              <a:rPr lang="en-US" dirty="0"/>
              <a:t>Used to store and transmit genetic information</a:t>
            </a:r>
          </a:p>
          <a:p>
            <a:pPr lvl="1"/>
            <a:r>
              <a:rPr lang="en-US" dirty="0"/>
              <a:t>Used to capture and transfer chemical energy short term</a:t>
            </a:r>
          </a:p>
          <a:p>
            <a:pPr lvl="1"/>
            <a:r>
              <a:rPr lang="en-US" dirty="0"/>
              <a:t>Two types: DNA and RNA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15" y="4114800"/>
            <a:ext cx="2841885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156200" cy="5715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Macromolecules that contain nitrogen, carbon, hydrogen and oxygen</a:t>
            </a:r>
          </a:p>
          <a:p>
            <a:pPr lvl="1"/>
            <a:r>
              <a:rPr lang="en-US" dirty="0"/>
              <a:t>Monomers – amino acids</a:t>
            </a:r>
          </a:p>
          <a:p>
            <a:pPr lvl="2"/>
            <a:r>
              <a:rPr lang="en-US" dirty="0"/>
              <a:t>Made of an amino </a:t>
            </a:r>
            <a:r>
              <a:rPr lang="en-US" dirty="0" smtClean="0"/>
              <a:t>group (NH</a:t>
            </a:r>
            <a:r>
              <a:rPr lang="en-US" baseline="-25000" dirty="0"/>
              <a:t>2</a:t>
            </a:r>
            <a:r>
              <a:rPr lang="en-US" dirty="0" smtClean="0"/>
              <a:t>) </a:t>
            </a:r>
            <a:r>
              <a:rPr lang="en-US" dirty="0"/>
              <a:t>on one end and a carboxyl </a:t>
            </a:r>
            <a:r>
              <a:rPr lang="en-US" dirty="0" smtClean="0"/>
              <a:t>group (COOH) </a:t>
            </a:r>
            <a:r>
              <a:rPr lang="en-US" dirty="0"/>
              <a:t>on the other</a:t>
            </a:r>
          </a:p>
          <a:p>
            <a:pPr lvl="2"/>
            <a:r>
              <a:rPr lang="en-US" dirty="0"/>
              <a:t>More than 20 are found in nature</a:t>
            </a:r>
          </a:p>
          <a:p>
            <a:pPr lvl="2"/>
            <a:r>
              <a:rPr lang="en-US" dirty="0"/>
              <a:t>Differ in the R-group which gives each amino acid different properties</a:t>
            </a:r>
          </a:p>
          <a:p>
            <a:pPr lvl="2"/>
            <a:r>
              <a:rPr lang="en-US" dirty="0"/>
              <a:t>Form covalent, ionic, hydrogen bonds with one another, as well as use van 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waals</a:t>
            </a:r>
            <a:r>
              <a:rPr lang="en-US" dirty="0"/>
              <a:t> forces to create their unique structure of fold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4250302"/>
            <a:ext cx="3987800" cy="25840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248400" cy="5029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Peptide bonds – are covalent bonds that link amino acids </a:t>
            </a:r>
            <a:r>
              <a:rPr lang="en-US" dirty="0" smtClean="0"/>
              <a:t>together by dehydration synthesis</a:t>
            </a:r>
            <a:endParaRPr lang="en-US" dirty="0"/>
          </a:p>
          <a:p>
            <a:pPr lvl="1"/>
            <a:r>
              <a:rPr lang="en-US" dirty="0"/>
              <a:t>Used to control the rate of reactions and regulate cell processes</a:t>
            </a:r>
          </a:p>
          <a:p>
            <a:pPr lvl="1"/>
            <a:r>
              <a:rPr lang="en-US" dirty="0"/>
              <a:t>Used to form cell structures</a:t>
            </a:r>
          </a:p>
          <a:p>
            <a:pPr lvl="1"/>
            <a:r>
              <a:rPr lang="en-US" dirty="0"/>
              <a:t>Used to transmit substances into and out of cells</a:t>
            </a:r>
          </a:p>
          <a:p>
            <a:pPr lvl="1"/>
            <a:r>
              <a:rPr lang="en-US" dirty="0"/>
              <a:t>Used to help fight diseases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0138"/>
            <a:ext cx="2895600" cy="267286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Enzymes are proteins that speed up the rate at which reactions approach equilibrium.</a:t>
            </a:r>
          </a:p>
        </p:txBody>
      </p:sp>
    </p:spTree>
    <p:extLst>
      <p:ext uri="{BB962C8B-B14F-4D97-AF65-F5344CB8AC3E}">
        <p14:creationId xmlns:p14="http://schemas.microsoft.com/office/powerpoint/2010/main" val="1863316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8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7162800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6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Fit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789" b="62"/>
          <a:stretch/>
        </p:blipFill>
        <p:spPr>
          <a:xfrm>
            <a:off x="762000" y="1417638"/>
            <a:ext cx="7798938" cy="5242052"/>
          </a:xfrm>
        </p:spPr>
      </p:pic>
    </p:spTree>
    <p:extLst>
      <p:ext uri="{BB962C8B-B14F-4D97-AF65-F5344CB8AC3E}">
        <p14:creationId xmlns:p14="http://schemas.microsoft.com/office/powerpoint/2010/main" val="311953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Enzymes, being proteins, tend to work only in specific conditions.</a:t>
            </a:r>
          </a:p>
          <a:p>
            <a:r>
              <a:rPr lang="en-US" dirty="0" smtClean="0"/>
              <a:t>Temperature: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733800" cy="5745163"/>
          </a:xfrm>
        </p:spPr>
        <p:txBody>
          <a:bodyPr/>
          <a:lstStyle/>
          <a:p>
            <a:r>
              <a:rPr lang="en-US" dirty="0" smtClean="0"/>
              <a:t>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pH range depends on the particular activity of the enzyme.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62" y="3823898"/>
            <a:ext cx="46482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0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Atoms, Molecules, &amp;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Molecules: made of 2 or more atoms, bonded together</a:t>
            </a:r>
          </a:p>
          <a:p>
            <a:pPr lvl="1"/>
            <a:r>
              <a:rPr lang="en-US" dirty="0"/>
              <a:t>Covalent bonds: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Ionic </a:t>
            </a:r>
            <a:r>
              <a:rPr lang="en-US" dirty="0"/>
              <a:t>bonds: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5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599"/>
          </a:xfrm>
        </p:spPr>
        <p:txBody>
          <a:bodyPr>
            <a:normAutofit/>
          </a:bodyPr>
          <a:lstStyle/>
          <a:p>
            <a:r>
              <a:rPr lang="en-US" dirty="0" smtClean="0"/>
              <a:t>Carbon has four electrons in its outer shell. Hydrogen has one electron.</a:t>
            </a:r>
          </a:p>
          <a:p>
            <a:r>
              <a:rPr lang="en-US" dirty="0" smtClean="0"/>
              <a:t>One covalent bond consists of two electrons being shared by two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1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Ions form when atoms gain or lose electrons.</a:t>
            </a:r>
          </a:p>
          <a:p>
            <a:r>
              <a:rPr lang="en-US" dirty="0" smtClean="0"/>
              <a:t>Oppositely charged ions attract each other.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1702"/>
            <a:ext cx="4838234" cy="383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97611"/>
            <a:ext cx="302979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Water,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The bond between hydrogen and oxygen is called a polar covalent bond.</a:t>
            </a:r>
          </a:p>
          <a:p>
            <a:r>
              <a:rPr lang="en-US" dirty="0" smtClean="0"/>
              <a:t>Although the electrons are shared, they are not shared equally between the two atoms.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774270"/>
            <a:ext cx="3886200" cy="29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Water,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/>
              <a:t>The slightly positive regions (H sides) have a weak attraction to the slightly negative regions (O side) of adjacent water molecules.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81606"/>
            <a:ext cx="4711700" cy="364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2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Water,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weak attractions are called hydrogen bonds, although technically, they are not bonds.</a:t>
            </a:r>
          </a:p>
          <a:p>
            <a:r>
              <a:rPr lang="en-US" dirty="0" smtClean="0"/>
              <a:t>The water molecule has special properties due to these hydrogen bonds.</a:t>
            </a:r>
          </a:p>
          <a:p>
            <a:r>
              <a:rPr lang="en-US" dirty="0" smtClean="0"/>
              <a:t>Although we are familiar with the behavior of water, other molecules of similar size behave quite differently.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Temperature Stabilizing Effect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large amount of energy is needed to change the temperature of water.</a:t>
            </a:r>
          </a:p>
          <a:p>
            <a:pPr lvl="1"/>
            <a:r>
              <a:rPr lang="en-US" dirty="0" smtClean="0"/>
              <a:t>A large amount of energy is needed to change water from one state to another.</a:t>
            </a:r>
          </a:p>
          <a:p>
            <a:pPr lvl="1"/>
            <a:r>
              <a:rPr lang="en-US" dirty="0" smtClean="0"/>
              <a:t>Because so much of the Earth is covered in water, this property keeps the Earth within a temperature range that is suitable for life.</a:t>
            </a:r>
          </a:p>
          <a:p>
            <a:pPr lvl="1"/>
            <a:r>
              <a:rPr lang="en-US" dirty="0" smtClean="0"/>
              <a:t>Ice acts as an insulator, so lakes don’t freeze all the way to the bottom.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53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935</Words>
  <Application>Microsoft Macintosh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Biochemistry</vt:lpstr>
      <vt:lpstr>Atoms, Molecules, &amp; Ions</vt:lpstr>
      <vt:lpstr>Atoms, Molecules, &amp; Ions</vt:lpstr>
      <vt:lpstr>Covalent Bonding</vt:lpstr>
      <vt:lpstr>Ionic Bonding</vt:lpstr>
      <vt:lpstr>Water, H2O</vt:lpstr>
      <vt:lpstr>Water, H2O</vt:lpstr>
      <vt:lpstr>Water, H2O</vt:lpstr>
      <vt:lpstr>Special Properties of Water</vt:lpstr>
      <vt:lpstr>Special Properties of Water</vt:lpstr>
      <vt:lpstr>Carbon Compounds</vt:lpstr>
      <vt:lpstr>The Chemistry of Carbon</vt:lpstr>
      <vt:lpstr>Macromolecules</vt:lpstr>
      <vt:lpstr>Dehydration Synthesis</vt:lpstr>
      <vt:lpstr>Hydrolysis</vt:lpstr>
      <vt:lpstr>Carbohydrates</vt:lpstr>
      <vt:lpstr>Carbohydrates</vt:lpstr>
      <vt:lpstr>Carbohydrates</vt:lpstr>
      <vt:lpstr>Lipids</vt:lpstr>
      <vt:lpstr>Lipids</vt:lpstr>
      <vt:lpstr>Nucleic Acids</vt:lpstr>
      <vt:lpstr>Protein</vt:lpstr>
      <vt:lpstr>Protein</vt:lpstr>
      <vt:lpstr>Enzymes</vt:lpstr>
      <vt:lpstr>Enzymes</vt:lpstr>
      <vt:lpstr>PowerPoint Presentation</vt:lpstr>
      <vt:lpstr>Induced Fit Model</vt:lpstr>
      <vt:lpstr>Factors Affecting Enzymes</vt:lpstr>
      <vt:lpstr>PowerPoint Presentation</vt:lpstr>
    </vt:vector>
  </TitlesOfParts>
  <Company>Pottsgrove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2-3 Carbon Compounds</dc:title>
  <dc:creator>Alison Federoff</dc:creator>
  <cp:lastModifiedBy>SJUSD Staff</cp:lastModifiedBy>
  <cp:revision>21</cp:revision>
  <dcterms:created xsi:type="dcterms:W3CDTF">2010-10-13T13:18:28Z</dcterms:created>
  <dcterms:modified xsi:type="dcterms:W3CDTF">2016-09-06T20:42:13Z</dcterms:modified>
</cp:coreProperties>
</file>